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6"/>
  </p:notesMasterIdLst>
  <p:sldIdLst>
    <p:sldId id="257" r:id="rId3"/>
    <p:sldId id="346" r:id="rId4"/>
    <p:sldId id="340" r:id="rId5"/>
    <p:sldId id="353" r:id="rId6"/>
    <p:sldId id="352" r:id="rId7"/>
    <p:sldId id="351" r:id="rId8"/>
    <p:sldId id="354" r:id="rId9"/>
    <p:sldId id="339" r:id="rId10"/>
    <p:sldId id="342" r:id="rId11"/>
    <p:sldId id="343" r:id="rId12"/>
    <p:sldId id="350" r:id="rId13"/>
    <p:sldId id="263" r:id="rId14"/>
    <p:sldId id="34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E75"/>
    <a:srgbClr val="4BACC6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3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2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61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6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4c1g3COf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_-E36V73VO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oniverse.org/projects/meredithspalmer/snapshot-mountain-zebra/classify?reload=0&amp;workflow=1144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https://www.zooniverse.org/projects/meredithspalmer/snapshot-mountain-zebra/about/resear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KHbwOetbmb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chat.openai.com/auth/login?next=%2F" TargetMode="External"/><Relationship Id="rId4" Type="http://schemas.openxmlformats.org/officeDocument/2006/relationships/hyperlink" Target="https://www.youtube.com/watch?v=KHbwOetbmb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hXG8v8p0K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mRoFNm22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S1: What, Why, How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SVS/DMD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27 June </a:t>
            </a:r>
            <a:r>
              <a:rPr lang="en-US" altLang="zh-CN" dirty="0"/>
              <a:t>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Wrap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A.I. Impact on Society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3683758"/>
            <a:ext cx="10821880" cy="14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Helvetica" panose="020B0604020202020204" pitchFamily="34" charset="0"/>
              </a:rPr>
              <a:t>Artificial intelligence systems learn from the data we give it, but that data could be opinion-based or biased.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85E7-208F-DCE1-AC49-DB5000B1EE5B}"/>
              </a:ext>
            </a:extLst>
          </p:cNvPr>
          <p:cNvSpPr txBox="1"/>
          <p:nvPr/>
        </p:nvSpPr>
        <p:spPr>
          <a:xfrm>
            <a:off x="914400" y="313137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https://www.youtube.com/watch?v=ng4c1g3COfs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E1E3C-F117-95D6-E6F7-F249FF8E9B76}"/>
              </a:ext>
            </a:extLst>
          </p:cNvPr>
          <p:cNvSpPr txBox="1"/>
          <p:nvPr/>
        </p:nvSpPr>
        <p:spPr>
          <a:xfrm>
            <a:off x="914400" y="5023709"/>
            <a:ext cx="10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696969"/>
                </a:solidFill>
                <a:effectLst/>
                <a:latin typeface="Helvetica" panose="020B0604020202020204" pitchFamily="34" charset="0"/>
              </a:rPr>
              <a:t>Think of a time where machine learning might have got something wrong in the real world?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5B05E-4CF6-F67A-1E5A-688516F07E7B}"/>
              </a:ext>
            </a:extLst>
          </p:cNvPr>
          <p:cNvSpPr txBox="1"/>
          <p:nvPr/>
        </p:nvSpPr>
        <p:spPr>
          <a:xfrm>
            <a:off x="914400" y="564613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https://www.youtube.com/watch?v=_-E36V73VOg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1386014"/>
            <a:ext cx="10821880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 Based on the skills and knowledge you learned today, any ideas of applications you want to build AI to do?</a:t>
            </a:r>
          </a:p>
        </p:txBody>
      </p:sp>
    </p:spTree>
    <p:extLst>
      <p:ext uri="{BB962C8B-B14F-4D97-AF65-F5344CB8AC3E}">
        <p14:creationId xmlns:p14="http://schemas.microsoft.com/office/powerpoint/2010/main" val="330583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Preparation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04B06-C065-7E8C-90F4-055D7FCD27DB}"/>
              </a:ext>
            </a:extLst>
          </p:cNvPr>
          <p:cNvSpPr txBox="1"/>
          <p:nvPr/>
        </p:nvSpPr>
        <p:spPr>
          <a:xfrm>
            <a:off x="1609697" y="2351782"/>
            <a:ext cx="8182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 a Thumb Drive!</a:t>
            </a:r>
          </a:p>
        </p:txBody>
      </p:sp>
    </p:spTree>
    <p:extLst>
      <p:ext uri="{BB962C8B-B14F-4D97-AF65-F5344CB8AC3E}">
        <p14:creationId xmlns:p14="http://schemas.microsoft.com/office/powerpoint/2010/main" val="175434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/>
              <a:t>Help Classify Animals at Mountain Zebra National Park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F54-C719-20FB-AFDF-BDF794720F07}"/>
              </a:ext>
            </a:extLst>
          </p:cNvPr>
          <p:cNvSpPr txBox="1"/>
          <p:nvPr/>
        </p:nvSpPr>
        <p:spPr>
          <a:xfrm>
            <a:off x="914400" y="1049543"/>
            <a:ext cx="1071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https://www.zooniverse.org/projects/meredithspalmer/snapshot-mountain-zebra/classify?reload=0&amp;workflow=11445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2A952-1BFC-217A-E2F6-C1B2B8611856}"/>
              </a:ext>
            </a:extLst>
          </p:cNvPr>
          <p:cNvSpPr txBox="1"/>
          <p:nvPr/>
        </p:nvSpPr>
        <p:spPr>
          <a:xfrm>
            <a:off x="914400" y="2047787"/>
            <a:ext cx="5734975" cy="37875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 i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just"/>
            <a:r>
              <a:rPr lang="en-US" sz="1800" dirty="0"/>
              <a:t>Help Classify Animals at Mountain Zebra National Park</a:t>
            </a:r>
          </a:p>
          <a:p>
            <a:pPr algn="just"/>
            <a:r>
              <a:rPr lang="en-US" sz="1800" dirty="0"/>
              <a:t>Snapshot Safari has placed hundreds of hidden cameras across southern Africa, capturing millions of images of beautiful and rare animals. </a:t>
            </a:r>
          </a:p>
          <a:p>
            <a:pPr algn="just"/>
            <a:r>
              <a:rPr lang="en-US" sz="1800" dirty="0"/>
              <a:t>Students can help protect the endangered Cape Mountain Zebra by classifying the different animals in these images. You can read about the project </a:t>
            </a:r>
            <a:r>
              <a:rPr lang="en-US" sz="1800" dirty="0">
                <a:hlinkClick r:id="rId4"/>
              </a:rPr>
              <a:t>here</a:t>
            </a:r>
            <a:r>
              <a:rPr lang="en-US" sz="1800" dirty="0"/>
              <a:t> or click below to give it a try!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50215E-9246-DAA0-05AF-0C51D25A3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82" y="2271893"/>
            <a:ext cx="5215081" cy="33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1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94399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half: Warm-up: What is Artificial Intelligence?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half: Our First A.I. Training Projects: Cup Or Car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4BC177-74DE-E555-DECA-D7CCD4AC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88640"/>
            <a:ext cx="3111314" cy="313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D866C-1C2F-5780-C455-130141603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629" y="3814904"/>
            <a:ext cx="3340419" cy="30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7628C3C-1849-0621-F702-767ED0EC4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8" t="21906" r="17976" b="12828"/>
          <a:stretch/>
        </p:blipFill>
        <p:spPr>
          <a:xfrm>
            <a:off x="6591412" y="103770"/>
            <a:ext cx="5326444" cy="2732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OR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2A14A-37B7-6448-CB12-35CEF137FD75}"/>
              </a:ext>
            </a:extLst>
          </p:cNvPr>
          <p:cNvSpPr txBox="1"/>
          <p:nvPr/>
        </p:nvSpPr>
        <p:spPr>
          <a:xfrm>
            <a:off x="914400" y="8797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https://www.youtube.com/watch?v=KHbwOetbmbs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D64C8C-2379-B17A-065C-8A3DE72666DA}"/>
              </a:ext>
            </a:extLst>
          </p:cNvPr>
          <p:cNvSpPr txBox="1"/>
          <p:nvPr/>
        </p:nvSpPr>
        <p:spPr>
          <a:xfrm>
            <a:off x="1022773" y="1299032"/>
            <a:ext cx="507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(Artificial Intelligence) == Machine Learning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E3D492-CACD-B7B0-D485-2F545B9020F3}"/>
              </a:ext>
            </a:extLst>
          </p:cNvPr>
          <p:cNvSpPr/>
          <p:nvPr/>
        </p:nvSpPr>
        <p:spPr>
          <a:xfrm>
            <a:off x="3301400" y="1684748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2137CC5-F42D-28BC-9CA1-7E19453DA759}"/>
              </a:ext>
            </a:extLst>
          </p:cNvPr>
          <p:cNvSpPr/>
          <p:nvPr/>
        </p:nvSpPr>
        <p:spPr>
          <a:xfrm>
            <a:off x="1825965" y="1668364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FD331-FC51-B6A7-0ACB-0F54FCE6A8A4}"/>
              </a:ext>
            </a:extLst>
          </p:cNvPr>
          <p:cNvSpPr txBox="1"/>
          <p:nvPr/>
        </p:nvSpPr>
        <p:spPr>
          <a:xfrm>
            <a:off x="1276293" y="246743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Man-made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3FD32E-3B00-6ECC-1A86-9AEA988E1542}"/>
              </a:ext>
            </a:extLst>
          </p:cNvPr>
          <p:cNvSpPr txBox="1"/>
          <p:nvPr/>
        </p:nvSpPr>
        <p:spPr>
          <a:xfrm>
            <a:off x="2582574" y="2422745"/>
            <a:ext cx="1938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Sense,</a:t>
            </a:r>
          </a:p>
          <a:p>
            <a:pPr algn="ctr"/>
            <a:r>
              <a:rPr lang="en-US" dirty="0"/>
              <a:t>Think / Reason, Act &amp; Adapt</a:t>
            </a:r>
          </a:p>
        </p:txBody>
      </p:sp>
    </p:spTree>
    <p:extLst>
      <p:ext uri="{BB962C8B-B14F-4D97-AF65-F5344CB8AC3E}">
        <p14:creationId xmlns:p14="http://schemas.microsoft.com/office/powerpoint/2010/main" val="302137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D113D4-8C0F-A2AC-CBFE-41E7CD01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8" t="21906" r="17976" b="12828"/>
          <a:stretch/>
        </p:blipFill>
        <p:spPr>
          <a:xfrm>
            <a:off x="6591412" y="103770"/>
            <a:ext cx="5326444" cy="2732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OR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22773" y="3216576"/>
            <a:ext cx="10821880" cy="363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Where have you seen or experienced artificial intelligence in your lives?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 from the video include: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filters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auto-complete text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recommendation systems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voice recognition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translation apps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assistants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Image/video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2A14A-37B7-6448-CB12-35CEF137FD75}"/>
              </a:ext>
            </a:extLst>
          </p:cNvPr>
          <p:cNvSpPr txBox="1"/>
          <p:nvPr/>
        </p:nvSpPr>
        <p:spPr>
          <a:xfrm>
            <a:off x="914400" y="8797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https://www.youtube.com/watch?v=KHbwOetbmbs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9E579-E076-8241-2377-73D1549F3B59}"/>
              </a:ext>
            </a:extLst>
          </p:cNvPr>
          <p:cNvSpPr txBox="1"/>
          <p:nvPr/>
        </p:nvSpPr>
        <p:spPr>
          <a:xfrm>
            <a:off x="3682757" y="54734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https://chat.openai.com/auth/login?next=%2F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83C9D-4F69-3FC8-D890-FB49261BF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542" y="3624154"/>
            <a:ext cx="3111314" cy="3130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D41FC-D00A-FAA0-1302-FFCCD1FFA3F3}"/>
              </a:ext>
            </a:extLst>
          </p:cNvPr>
          <p:cNvSpPr txBox="1"/>
          <p:nvPr/>
        </p:nvSpPr>
        <p:spPr>
          <a:xfrm>
            <a:off x="1022773" y="1299032"/>
            <a:ext cx="507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(Artificial Intelligence) == Machine Learning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F5E0F49-9DC7-D8DA-477D-F4161A653971}"/>
              </a:ext>
            </a:extLst>
          </p:cNvPr>
          <p:cNvSpPr/>
          <p:nvPr/>
        </p:nvSpPr>
        <p:spPr>
          <a:xfrm>
            <a:off x="3301400" y="1684748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64C7BC-1787-D0CA-F550-C2DA05D92539}"/>
              </a:ext>
            </a:extLst>
          </p:cNvPr>
          <p:cNvSpPr/>
          <p:nvPr/>
        </p:nvSpPr>
        <p:spPr>
          <a:xfrm>
            <a:off x="1825965" y="1668364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6346E-E226-8302-2C57-FCB0269D5485}"/>
              </a:ext>
            </a:extLst>
          </p:cNvPr>
          <p:cNvSpPr txBox="1"/>
          <p:nvPr/>
        </p:nvSpPr>
        <p:spPr>
          <a:xfrm>
            <a:off x="1276293" y="246743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Man-made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BF62B6-9D0E-7833-E5B3-260D9CA41F1C}"/>
              </a:ext>
            </a:extLst>
          </p:cNvPr>
          <p:cNvSpPr txBox="1"/>
          <p:nvPr/>
        </p:nvSpPr>
        <p:spPr>
          <a:xfrm>
            <a:off x="2582574" y="2422745"/>
            <a:ext cx="1938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Sense,</a:t>
            </a:r>
          </a:p>
          <a:p>
            <a:pPr algn="ctr"/>
            <a:r>
              <a:rPr lang="en-US" dirty="0"/>
              <a:t>Think / Reason, Act &amp; Adapt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73DCB1-5F96-CFD6-C4A8-17DC4E04AAC1}"/>
              </a:ext>
            </a:extLst>
          </p:cNvPr>
          <p:cNvSpPr/>
          <p:nvPr/>
        </p:nvSpPr>
        <p:spPr>
          <a:xfrm>
            <a:off x="6844629" y="2659856"/>
            <a:ext cx="5073227" cy="479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is Program to Sense, Reason, Act and Adapt</a:t>
            </a:r>
          </a:p>
        </p:txBody>
      </p:sp>
    </p:spTree>
    <p:extLst>
      <p:ext uri="{BB962C8B-B14F-4D97-AF65-F5344CB8AC3E}">
        <p14:creationId xmlns:p14="http://schemas.microsoft.com/office/powerpoint/2010/main" val="285457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B93636C-E91B-447D-B46F-79F7A3B71DAF}"/>
              </a:ext>
            </a:extLst>
          </p:cNvPr>
          <p:cNvSpPr/>
          <p:nvPr/>
        </p:nvSpPr>
        <p:spPr>
          <a:xfrm>
            <a:off x="6844629" y="4521200"/>
            <a:ext cx="5347371" cy="22843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OR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245DD8-29BD-F130-C634-798D51831253}"/>
              </a:ext>
            </a:extLst>
          </p:cNvPr>
          <p:cNvSpPr/>
          <p:nvPr/>
        </p:nvSpPr>
        <p:spPr>
          <a:xfrm>
            <a:off x="1449008" y="6347577"/>
            <a:ext cx="3522133" cy="457996"/>
          </a:xfrm>
          <a:prstGeom prst="round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1D9DF3-ECDD-92E2-A324-6B83DC0F8089}"/>
              </a:ext>
            </a:extLst>
          </p:cNvPr>
          <p:cNvSpPr/>
          <p:nvPr/>
        </p:nvSpPr>
        <p:spPr>
          <a:xfrm>
            <a:off x="1449007" y="5273520"/>
            <a:ext cx="3522133" cy="457996"/>
          </a:xfrm>
          <a:prstGeom prst="round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324B2-B338-7B25-53CB-536FAD344202}"/>
              </a:ext>
            </a:extLst>
          </p:cNvPr>
          <p:cNvSpPr txBox="1"/>
          <p:nvPr/>
        </p:nvSpPr>
        <p:spPr>
          <a:xfrm>
            <a:off x="1022773" y="3216576"/>
            <a:ext cx="10821880" cy="363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Where have you seen or experienced artificial intelligence in your lives?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 from the video include: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filters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auto-complete text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recommendation systems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voice recognition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translation apps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assistants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Image/video recognition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29C78A-0B31-D3F1-CF3E-0A49C0B16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8" t="21906" r="17976" b="12828"/>
          <a:stretch/>
        </p:blipFill>
        <p:spPr>
          <a:xfrm>
            <a:off x="6591412" y="103770"/>
            <a:ext cx="5326444" cy="2732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565237-B6C3-4B7F-BF77-B9F052557397}"/>
              </a:ext>
            </a:extLst>
          </p:cNvPr>
          <p:cNvSpPr txBox="1"/>
          <p:nvPr/>
        </p:nvSpPr>
        <p:spPr>
          <a:xfrm>
            <a:off x="1022773" y="1299032"/>
            <a:ext cx="507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(Artificial Intelligence) == Machine Learning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A1ED883-5CE3-6249-AA08-AE5B6ECB2651}"/>
              </a:ext>
            </a:extLst>
          </p:cNvPr>
          <p:cNvSpPr/>
          <p:nvPr/>
        </p:nvSpPr>
        <p:spPr>
          <a:xfrm>
            <a:off x="3301400" y="1684748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1C6E7C6-24CE-A4A6-08B0-90B86D0464FF}"/>
              </a:ext>
            </a:extLst>
          </p:cNvPr>
          <p:cNvSpPr/>
          <p:nvPr/>
        </p:nvSpPr>
        <p:spPr>
          <a:xfrm>
            <a:off x="1825965" y="1668364"/>
            <a:ext cx="221456" cy="721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30CBC-0770-C356-D129-F3A3AEE16860}"/>
              </a:ext>
            </a:extLst>
          </p:cNvPr>
          <p:cNvSpPr txBox="1"/>
          <p:nvPr/>
        </p:nvSpPr>
        <p:spPr>
          <a:xfrm>
            <a:off x="1276293" y="246743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Man-made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36B495-4666-6FE9-80D9-445A860A590F}"/>
              </a:ext>
            </a:extLst>
          </p:cNvPr>
          <p:cNvSpPr txBox="1"/>
          <p:nvPr/>
        </p:nvSpPr>
        <p:spPr>
          <a:xfrm>
            <a:off x="2582574" y="2422745"/>
            <a:ext cx="1938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Sense,</a:t>
            </a:r>
          </a:p>
          <a:p>
            <a:pPr algn="ctr"/>
            <a:r>
              <a:rPr lang="en-US" dirty="0"/>
              <a:t>Think / Reason, Act &amp; Adapt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7DE6D9-B027-94D0-F869-F81A6C95BB22}"/>
              </a:ext>
            </a:extLst>
          </p:cNvPr>
          <p:cNvSpPr/>
          <p:nvPr/>
        </p:nvSpPr>
        <p:spPr>
          <a:xfrm>
            <a:off x="6844629" y="2659856"/>
            <a:ext cx="5073227" cy="479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is Program to Sense, Reason, Act and Adapt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2CAA77-0924-8BBA-C771-A674871B3B8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971140" y="5519236"/>
            <a:ext cx="22031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0E44B3-24A1-09D6-FF10-724A2DDB21D5}"/>
              </a:ext>
            </a:extLst>
          </p:cNvPr>
          <p:cNvCxnSpPr>
            <a:cxnSpLocks/>
          </p:cNvCxnSpPr>
          <p:nvPr/>
        </p:nvCxnSpPr>
        <p:spPr>
          <a:xfrm>
            <a:off x="4971140" y="6560457"/>
            <a:ext cx="22031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CFB148-E49A-69B5-67CE-C7DD99AC42FB}"/>
              </a:ext>
            </a:extLst>
          </p:cNvPr>
          <p:cNvSpPr/>
          <p:nvPr/>
        </p:nvSpPr>
        <p:spPr>
          <a:xfrm>
            <a:off x="7174257" y="5176336"/>
            <a:ext cx="4688114" cy="685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P6 2~3 Sessions: How to Teach Computers to Recognize Natural Language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79884D-E399-2927-E262-B84BE9C8B835}"/>
              </a:ext>
            </a:extLst>
          </p:cNvPr>
          <p:cNvSpPr/>
          <p:nvPr/>
        </p:nvSpPr>
        <p:spPr>
          <a:xfrm>
            <a:off x="7174257" y="6068535"/>
            <a:ext cx="4688114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P5 4~5 Sessions: </a:t>
            </a:r>
            <a:r>
              <a:rPr lang="en-US" sz="1800" dirty="0"/>
              <a:t>How to Teach Computers to Recognize Things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4449C8-4A05-74F0-1088-E28F56AF7496}"/>
              </a:ext>
            </a:extLst>
          </p:cNvPr>
          <p:cNvSpPr txBox="1"/>
          <p:nvPr/>
        </p:nvSpPr>
        <p:spPr>
          <a:xfrm>
            <a:off x="6844629" y="4594755"/>
            <a:ext cx="53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Our Program Agenda</a:t>
            </a:r>
          </a:p>
        </p:txBody>
      </p:sp>
    </p:spTree>
    <p:extLst>
      <p:ext uri="{BB962C8B-B14F-4D97-AF65-F5344CB8AC3E}">
        <p14:creationId xmlns:p14="http://schemas.microsoft.com/office/powerpoint/2010/main" val="109539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in Computer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914400" y="2351276"/>
            <a:ext cx="108218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Share-out: </a:t>
            </a:r>
          </a:p>
          <a:p>
            <a:pPr algn="l"/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computers see our world?</a:t>
            </a: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Pixels (Numerical), Features, </a:t>
            </a: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training?</a:t>
            </a:r>
            <a:endParaRPr lang="en-US" sz="2000" dirty="0"/>
          </a:p>
          <a:p>
            <a:pPr algn="l"/>
            <a:endParaRPr lang="en-US" sz="2000" b="0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Process == Keep Finding Proper </a:t>
            </a:r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  <a:r>
              <a:rPr lang="en-US" sz="20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Targets</a:t>
            </a:r>
          </a:p>
          <a:p>
            <a:pPr algn="l"/>
            <a:r>
              <a:rPr lang="en-US" sz="20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l"/>
            <a:endParaRPr lang="en-US" sz="20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BBF39-1021-CDD3-CBE0-67087CEF07CA}"/>
              </a:ext>
            </a:extLst>
          </p:cNvPr>
          <p:cNvSpPr txBox="1"/>
          <p:nvPr/>
        </p:nvSpPr>
        <p:spPr>
          <a:xfrm>
            <a:off x="914400" y="1014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https://www.youtube.com/watch?v=2hXG8v8p0KM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85B2C5-E46E-59CF-88AE-F80CE0818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19" y="1755383"/>
            <a:ext cx="7037034" cy="37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7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C601B-FA9B-5142-A7A5-885538B6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</p:spPr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First AI Project: Cups OR Cars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8DF717-F194-3B00-0F65-C04EC6F1E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76" y="816652"/>
            <a:ext cx="6286820" cy="57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6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C8F3-DEE6-ADBB-2C08-64EA1969BF29}"/>
              </a:ext>
            </a:extLst>
          </p:cNvPr>
          <p:cNvSpPr txBox="1"/>
          <p:nvPr/>
        </p:nvSpPr>
        <p:spPr>
          <a:xfrm>
            <a:off x="994177" y="1511645"/>
            <a:ext cx="10784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steps of building A.I. in our real-world:</a:t>
            </a: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Capture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            </a:t>
            </a:r>
            <a:r>
              <a:rPr lang="en-US" altLang="zh-CN" b="1" dirty="0">
                <a:solidFill>
                  <a:srgbClr val="4BAC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                     </a:t>
            </a:r>
            <a:r>
              <a:rPr lang="en-US" altLang="zh-CN" b="1" dirty="0">
                <a:solidFill>
                  <a:srgbClr val="9BBB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BA954-5E75-BB33-C1D9-B24AFD01C57F}"/>
              </a:ext>
            </a:extLst>
          </p:cNvPr>
          <p:cNvSpPr/>
          <p:nvPr/>
        </p:nvSpPr>
        <p:spPr>
          <a:xfrm>
            <a:off x="1464694" y="2192823"/>
            <a:ext cx="3524556" cy="585926"/>
          </a:xfrm>
          <a:prstGeom prst="rect">
            <a:avLst/>
          </a:prstGeom>
          <a:noFill/>
          <a:ln>
            <a:solidFill>
              <a:srgbClr val="031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A9570F-76FE-DCED-DC29-69C13587EFAB}"/>
              </a:ext>
            </a:extLst>
          </p:cNvPr>
          <p:cNvSpPr/>
          <p:nvPr/>
        </p:nvSpPr>
        <p:spPr>
          <a:xfrm>
            <a:off x="1464694" y="3237748"/>
            <a:ext cx="3524556" cy="585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Teacher preparing textbooks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78DB4E-0A40-A593-C289-42D2F97DB1EA}"/>
              </a:ext>
            </a:extLst>
          </p:cNvPr>
          <p:cNvSpPr/>
          <p:nvPr/>
        </p:nvSpPr>
        <p:spPr>
          <a:xfrm>
            <a:off x="6441385" y="3237748"/>
            <a:ext cx="1944331" cy="5859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attending class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463F11-C307-A1F4-C04B-A09F490BBDDB}"/>
              </a:ext>
            </a:extLst>
          </p:cNvPr>
          <p:cNvSpPr/>
          <p:nvPr/>
        </p:nvSpPr>
        <p:spPr>
          <a:xfrm>
            <a:off x="10261477" y="3237748"/>
            <a:ext cx="1633613" cy="5859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Examination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8423382-0042-6E5E-61BB-B6AA011AC0B7}"/>
              </a:ext>
            </a:extLst>
          </p:cNvPr>
          <p:cNvSpPr/>
          <p:nvPr/>
        </p:nvSpPr>
        <p:spPr>
          <a:xfrm>
            <a:off x="9095303" y="3412091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30BB71A-54D3-9A34-8C8D-917EC2C5721B}"/>
              </a:ext>
            </a:extLst>
          </p:cNvPr>
          <p:cNvSpPr/>
          <p:nvPr/>
        </p:nvSpPr>
        <p:spPr>
          <a:xfrm>
            <a:off x="5443732" y="3412091"/>
            <a:ext cx="354985" cy="237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C601B-FA9B-5142-A7A5-885538B6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</p:spPr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 UP: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in Computer Vision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936C75-FEA1-AF80-7F0B-C1C5F5DFB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66" y="4146027"/>
            <a:ext cx="3524556" cy="2196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2E6CF4-E659-F918-AB24-D9C03C11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699" y="4146026"/>
            <a:ext cx="3053943" cy="2196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817A3-6B30-6F77-7918-EA6D3CD0D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265" y="4088126"/>
            <a:ext cx="2815338" cy="232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0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First AI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85E7-208F-DCE1-AC49-DB5000B1EE5B}"/>
              </a:ext>
            </a:extLst>
          </p:cNvPr>
          <p:cNvSpPr txBox="1"/>
          <p:nvPr/>
        </p:nvSpPr>
        <p:spPr>
          <a:xfrm>
            <a:off x="914400" y="111389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https://www.youtube.com/watch?v=x2mRoFNm22g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E1E3C-F117-95D6-E6F7-F249FF8E9B76}"/>
              </a:ext>
            </a:extLst>
          </p:cNvPr>
          <p:cNvSpPr txBox="1"/>
          <p:nvPr/>
        </p:nvSpPr>
        <p:spPr>
          <a:xfrm>
            <a:off x="914400" y="2091381"/>
            <a:ext cx="10439400" cy="2257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 i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Data is Code!!</a:t>
            </a:r>
          </a:p>
          <a:p>
            <a:r>
              <a:rPr lang="en-US" altLang="zh-CN" dirty="0"/>
              <a:t>A.I. only learns what we taught !</a:t>
            </a:r>
          </a:p>
          <a:p>
            <a:r>
              <a:rPr lang="en-US" dirty="0"/>
              <a:t>Bear in Mind while conducting your first AI Project: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</a:t>
            </a:r>
            <a:r>
              <a:rPr lang="en-US" b="1" dirty="0"/>
              <a:t>sufficient for training</a:t>
            </a:r>
            <a:r>
              <a:rPr lang="en-US" dirty="0"/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Data of high quality </a:t>
            </a:r>
            <a:r>
              <a:rPr lang="en-US" b="1" dirty="0"/>
              <a:t>including all scenarios without bias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880484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789</Words>
  <Application>Microsoft Office PowerPoint</Application>
  <PresentationFormat>Widescreen</PresentationFormat>
  <Paragraphs>130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Helvetica</vt:lpstr>
      <vt:lpstr>Open Sans</vt:lpstr>
      <vt:lpstr>Rockwell</vt:lpstr>
      <vt:lpstr>Times</vt:lpstr>
      <vt:lpstr>Verdana</vt:lpstr>
      <vt:lpstr>Wingdings</vt:lpstr>
      <vt:lpstr>ASTAR2020</vt:lpstr>
      <vt:lpstr>Office Theme</vt:lpstr>
      <vt:lpstr>How to Teach Computers to Recognize Things  S1: What, Why, How</vt:lpstr>
      <vt:lpstr>Agenda</vt:lpstr>
      <vt:lpstr>Warm UP: Machine Learning OR AI</vt:lpstr>
      <vt:lpstr>Warm UP: Machine Learning OR AI</vt:lpstr>
      <vt:lpstr>Warm UP: Machine Learning OR AI</vt:lpstr>
      <vt:lpstr>Warm UP: Machine Learning in Computer Vision</vt:lpstr>
      <vt:lpstr>Hands on: Our First AI Project: Cups OR Cars</vt:lpstr>
      <vt:lpstr>Warm UP: Machine Learning in Computer Vision</vt:lpstr>
      <vt:lpstr>Hands on: Our First AI Project</vt:lpstr>
      <vt:lpstr>Wrap UP: A.I. Impact on Society</vt:lpstr>
      <vt:lpstr>S2 Preparation</vt:lpstr>
      <vt:lpstr>PowerPoint Presentation</vt:lpstr>
      <vt:lpstr>Extension: Help Classify Animals at Mountain Zebra National 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DuDu_Q4</cp:lastModifiedBy>
  <cp:revision>74</cp:revision>
  <dcterms:created xsi:type="dcterms:W3CDTF">2023-03-22T06:33:31Z</dcterms:created>
  <dcterms:modified xsi:type="dcterms:W3CDTF">2024-06-26T15:47:28Z</dcterms:modified>
</cp:coreProperties>
</file>